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snapToObjects="1">
      <p:cViewPr varScale="1">
        <p:scale>
          <a:sx n="104" d="100"/>
          <a:sy n="104" d="100"/>
        </p:scale>
        <p:origin x="8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E8A02E-07E6-B942-BC03-D25591BBB61F}" type="datetimeFigureOut">
              <a:rPr lang="en-US" smtClean="0"/>
              <a:t>7/18/18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0BBFA-6BDE-7F45-85A7-AE1F7C8ABF2D}" type="slidenum">
              <a:rPr lang="en-US" smtClean="0"/>
              <a:t>‹#›</a:t>
            </a:fld>
            <a:endParaRPr lang="en-US"/>
          </a:p>
        </p:txBody>
      </p:sp>
    </p:spTree>
    <p:extLst>
      <p:ext uri="{BB962C8B-B14F-4D97-AF65-F5344CB8AC3E}">
        <p14:creationId xmlns:p14="http://schemas.microsoft.com/office/powerpoint/2010/main" val="104226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8A02E-07E6-B942-BC03-D25591BBB61F}" type="datetimeFigureOut">
              <a:rPr lang="en-US" smtClean="0"/>
              <a:t>7/18/18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0BBFA-6BDE-7F45-85A7-AE1F7C8ABF2D}" type="slidenum">
              <a:rPr lang="en-US" smtClean="0"/>
              <a:t>‹#›</a:t>
            </a:fld>
            <a:endParaRPr lang="en-US"/>
          </a:p>
        </p:txBody>
      </p:sp>
    </p:spTree>
    <p:extLst>
      <p:ext uri="{BB962C8B-B14F-4D97-AF65-F5344CB8AC3E}">
        <p14:creationId xmlns:p14="http://schemas.microsoft.com/office/powerpoint/2010/main" val="46227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8A02E-07E6-B942-BC03-D25591BBB61F}" type="datetimeFigureOut">
              <a:rPr lang="en-US" smtClean="0"/>
              <a:t>7/18/18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0BBFA-6BDE-7F45-85A7-AE1F7C8ABF2D}" type="slidenum">
              <a:rPr lang="en-US" smtClean="0"/>
              <a:t>‹#›</a:t>
            </a:fld>
            <a:endParaRPr lang="en-US"/>
          </a:p>
        </p:txBody>
      </p:sp>
    </p:spTree>
    <p:extLst>
      <p:ext uri="{BB962C8B-B14F-4D97-AF65-F5344CB8AC3E}">
        <p14:creationId xmlns:p14="http://schemas.microsoft.com/office/powerpoint/2010/main" val="199511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8A02E-07E6-B942-BC03-D25591BBB61F}" type="datetimeFigureOut">
              <a:rPr lang="en-US" smtClean="0"/>
              <a:t>7/18/18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0BBFA-6BDE-7F45-85A7-AE1F7C8ABF2D}" type="slidenum">
              <a:rPr lang="en-US" smtClean="0"/>
              <a:t>‹#›</a:t>
            </a:fld>
            <a:endParaRPr lang="en-US"/>
          </a:p>
        </p:txBody>
      </p:sp>
    </p:spTree>
    <p:extLst>
      <p:ext uri="{BB962C8B-B14F-4D97-AF65-F5344CB8AC3E}">
        <p14:creationId xmlns:p14="http://schemas.microsoft.com/office/powerpoint/2010/main" val="132193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8A02E-07E6-B942-BC03-D25591BBB61F}" type="datetimeFigureOut">
              <a:rPr lang="en-US" smtClean="0"/>
              <a:t>7/18/18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0BBFA-6BDE-7F45-85A7-AE1F7C8ABF2D}" type="slidenum">
              <a:rPr lang="en-US" smtClean="0"/>
              <a:t>‹#›</a:t>
            </a:fld>
            <a:endParaRPr lang="en-US"/>
          </a:p>
        </p:txBody>
      </p:sp>
    </p:spTree>
    <p:extLst>
      <p:ext uri="{BB962C8B-B14F-4D97-AF65-F5344CB8AC3E}">
        <p14:creationId xmlns:p14="http://schemas.microsoft.com/office/powerpoint/2010/main" val="2080494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E8A02E-07E6-B942-BC03-D25591BBB61F}" type="datetimeFigureOut">
              <a:rPr lang="en-US" smtClean="0"/>
              <a:t>7/18/18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0BBFA-6BDE-7F45-85A7-AE1F7C8ABF2D}" type="slidenum">
              <a:rPr lang="en-US" smtClean="0"/>
              <a:t>‹#›</a:t>
            </a:fld>
            <a:endParaRPr lang="en-US"/>
          </a:p>
        </p:txBody>
      </p:sp>
    </p:spTree>
    <p:extLst>
      <p:ext uri="{BB962C8B-B14F-4D97-AF65-F5344CB8AC3E}">
        <p14:creationId xmlns:p14="http://schemas.microsoft.com/office/powerpoint/2010/main" val="154586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8A02E-07E6-B942-BC03-D25591BBB61F}" type="datetimeFigureOut">
              <a:rPr lang="en-US" smtClean="0"/>
              <a:t>7/18/18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0BBFA-6BDE-7F45-85A7-AE1F7C8ABF2D}" type="slidenum">
              <a:rPr lang="en-US" smtClean="0"/>
              <a:t>‹#›</a:t>
            </a:fld>
            <a:endParaRPr lang="en-US"/>
          </a:p>
        </p:txBody>
      </p:sp>
    </p:spTree>
    <p:extLst>
      <p:ext uri="{BB962C8B-B14F-4D97-AF65-F5344CB8AC3E}">
        <p14:creationId xmlns:p14="http://schemas.microsoft.com/office/powerpoint/2010/main" val="113493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8A02E-07E6-B942-BC03-D25591BBB61F}" type="datetimeFigureOut">
              <a:rPr lang="en-US" smtClean="0"/>
              <a:t>7/18/18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0BBFA-6BDE-7F45-85A7-AE1F7C8ABF2D}" type="slidenum">
              <a:rPr lang="en-US" smtClean="0"/>
              <a:t>‹#›</a:t>
            </a:fld>
            <a:endParaRPr lang="en-US"/>
          </a:p>
        </p:txBody>
      </p:sp>
    </p:spTree>
    <p:extLst>
      <p:ext uri="{BB962C8B-B14F-4D97-AF65-F5344CB8AC3E}">
        <p14:creationId xmlns:p14="http://schemas.microsoft.com/office/powerpoint/2010/main" val="92388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8A02E-07E6-B942-BC03-D25591BBB61F}" type="datetimeFigureOut">
              <a:rPr lang="en-US" smtClean="0"/>
              <a:t>7/18/18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0BBFA-6BDE-7F45-85A7-AE1F7C8ABF2D}" type="slidenum">
              <a:rPr lang="en-US" smtClean="0"/>
              <a:t>‹#›</a:t>
            </a:fld>
            <a:endParaRPr lang="en-US"/>
          </a:p>
        </p:txBody>
      </p:sp>
    </p:spTree>
    <p:extLst>
      <p:ext uri="{BB962C8B-B14F-4D97-AF65-F5344CB8AC3E}">
        <p14:creationId xmlns:p14="http://schemas.microsoft.com/office/powerpoint/2010/main" val="143062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8A02E-07E6-B942-BC03-D25591BBB61F}" type="datetimeFigureOut">
              <a:rPr lang="en-US" smtClean="0"/>
              <a:t>7/18/18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0BBFA-6BDE-7F45-85A7-AE1F7C8ABF2D}" type="slidenum">
              <a:rPr lang="en-US" smtClean="0"/>
              <a:t>‹#›</a:t>
            </a:fld>
            <a:endParaRPr lang="en-US"/>
          </a:p>
        </p:txBody>
      </p:sp>
    </p:spTree>
    <p:extLst>
      <p:ext uri="{BB962C8B-B14F-4D97-AF65-F5344CB8AC3E}">
        <p14:creationId xmlns:p14="http://schemas.microsoft.com/office/powerpoint/2010/main" val="135312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8A02E-07E6-B942-BC03-D25591BBB61F}" type="datetimeFigureOut">
              <a:rPr lang="en-US" smtClean="0"/>
              <a:t>7/18/18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0BBFA-6BDE-7F45-85A7-AE1F7C8ABF2D}" type="slidenum">
              <a:rPr lang="en-US" smtClean="0"/>
              <a:t>‹#›</a:t>
            </a:fld>
            <a:endParaRPr lang="en-US"/>
          </a:p>
        </p:txBody>
      </p:sp>
    </p:spTree>
    <p:extLst>
      <p:ext uri="{BB962C8B-B14F-4D97-AF65-F5344CB8AC3E}">
        <p14:creationId xmlns:p14="http://schemas.microsoft.com/office/powerpoint/2010/main" val="1727768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8A02E-07E6-B942-BC03-D25591BBB61F}" type="datetimeFigureOut">
              <a:rPr lang="en-US" smtClean="0"/>
              <a:t>7/18/18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0BBFA-6BDE-7F45-85A7-AE1F7C8ABF2D}" type="slidenum">
              <a:rPr lang="en-US" smtClean="0"/>
              <a:t>‹#›</a:t>
            </a:fld>
            <a:endParaRPr lang="en-US"/>
          </a:p>
        </p:txBody>
      </p:sp>
    </p:spTree>
    <p:extLst>
      <p:ext uri="{BB962C8B-B14F-4D97-AF65-F5344CB8AC3E}">
        <p14:creationId xmlns:p14="http://schemas.microsoft.com/office/powerpoint/2010/main" val="1481208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g"/><Relationship Id="rId8" Type="http://schemas.openxmlformats.org/officeDocument/2006/relationships/image" Target="../media/image7.png"/><Relationship Id="rId9" Type="http://schemas.openxmlformats.org/officeDocument/2006/relationships/image" Target="../media/image8.jpeg"/><Relationship Id="rId10"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395" y="714103"/>
            <a:ext cx="2292030" cy="4101887"/>
          </a:xfrm>
          <a:prstGeom prst="rect">
            <a:avLst/>
          </a:prstGeom>
        </p:spPr>
      </p:pic>
      <p:pic>
        <p:nvPicPr>
          <p:cNvPr id="1026" name="Picture 2" descr="mage result for bamboo 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843" y="1756663"/>
            <a:ext cx="4660121"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1568" y="4213655"/>
            <a:ext cx="5210433" cy="2644346"/>
          </a:xfrm>
          <a:prstGeom prst="rect">
            <a:avLst/>
          </a:prstGeom>
        </p:spPr>
      </p:pic>
      <p:pic>
        <p:nvPicPr>
          <p:cNvPr id="5" name="Picture 4" descr="mage result for bamboo straw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93" y="4626414"/>
            <a:ext cx="2320368" cy="22315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age result for bamboo straw 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6675" y="983770"/>
            <a:ext cx="2130767" cy="27403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6215" y="4626414"/>
            <a:ext cx="3589477" cy="2231586"/>
          </a:xfrm>
          <a:prstGeom prst="rect">
            <a:avLst/>
          </a:prstGeom>
        </p:spPr>
      </p:pic>
      <p:sp>
        <p:nvSpPr>
          <p:cNvPr id="8" name="TextBox 7"/>
          <p:cNvSpPr txBox="1"/>
          <p:nvPr/>
        </p:nvSpPr>
        <p:spPr>
          <a:xfrm>
            <a:off x="82449" y="115819"/>
            <a:ext cx="11814057" cy="3477875"/>
          </a:xfrm>
          <a:prstGeom prst="rect">
            <a:avLst/>
          </a:prstGeom>
          <a:noFill/>
        </p:spPr>
        <p:txBody>
          <a:bodyPr wrap="square" rtlCol="0">
            <a:spAutoFit/>
          </a:bodyPr>
          <a:lstStyle/>
          <a:p>
            <a:r>
              <a:rPr lang="en-US" sz="2800" b="1" dirty="0" smtClean="0">
                <a:latin typeface="Apple Chancery" charset="0"/>
                <a:ea typeface="Apple Chancery" charset="0"/>
                <a:cs typeface="Apple Chancery" charset="0"/>
              </a:rPr>
              <a:t>100 % </a:t>
            </a:r>
            <a:r>
              <a:rPr lang="en-US" sz="2800" b="1" dirty="0" smtClean="0">
                <a:solidFill>
                  <a:schemeClr val="accent6"/>
                </a:solidFill>
                <a:latin typeface="Apple Chancery" charset="0"/>
                <a:ea typeface="Apple Chancery" charset="0"/>
                <a:cs typeface="Apple Chancery" charset="0"/>
              </a:rPr>
              <a:t>Natural</a:t>
            </a:r>
            <a:r>
              <a:rPr lang="en-US" sz="2800" b="1" dirty="0" smtClean="0">
                <a:latin typeface="Apple Chancery" charset="0"/>
                <a:ea typeface="Apple Chancery" charset="0"/>
                <a:cs typeface="Apple Chancery" charset="0"/>
              </a:rPr>
              <a:t> &amp; </a:t>
            </a:r>
            <a:r>
              <a:rPr lang="en-US" sz="2800" b="1" dirty="0" smtClean="0">
                <a:solidFill>
                  <a:schemeClr val="accent6">
                    <a:lumMod val="60000"/>
                    <a:lumOff val="40000"/>
                  </a:schemeClr>
                </a:solidFill>
                <a:latin typeface="Apple Chancery" charset="0"/>
                <a:ea typeface="Apple Chancery" charset="0"/>
                <a:cs typeface="Apple Chancery" charset="0"/>
              </a:rPr>
              <a:t>Eco Friendly</a:t>
            </a:r>
            <a:r>
              <a:rPr lang="en-US" sz="2800" b="1" dirty="0" smtClean="0">
                <a:solidFill>
                  <a:schemeClr val="accent2">
                    <a:lumMod val="75000"/>
                  </a:schemeClr>
                </a:solidFill>
                <a:latin typeface="Apple Chancery" charset="0"/>
                <a:ea typeface="Apple Chancery" charset="0"/>
                <a:cs typeface="Apple Chancery" charset="0"/>
              </a:rPr>
              <a:t> </a:t>
            </a:r>
            <a:r>
              <a:rPr lang="en-US" sz="2800" b="1" dirty="0" smtClean="0">
                <a:solidFill>
                  <a:schemeClr val="accent6"/>
                </a:solidFill>
                <a:latin typeface="Apple Chancery" charset="0"/>
                <a:ea typeface="Apple Chancery" charset="0"/>
                <a:cs typeface="Apple Chancery" charset="0"/>
              </a:rPr>
              <a:t>Reusable </a:t>
            </a:r>
            <a:r>
              <a:rPr lang="en-US" sz="2800" b="1" smtClean="0">
                <a:solidFill>
                  <a:schemeClr val="accent6">
                    <a:lumMod val="75000"/>
                  </a:schemeClr>
                </a:solidFill>
                <a:latin typeface="Apple Chancery" charset="0"/>
                <a:ea typeface="Apple Chancery" charset="0"/>
                <a:cs typeface="Apple Chancery" charset="0"/>
              </a:rPr>
              <a:t>Bamboo </a:t>
            </a:r>
            <a:r>
              <a:rPr lang="en-US" sz="2800" b="1" smtClean="0">
                <a:solidFill>
                  <a:schemeClr val="accent6">
                    <a:lumMod val="75000"/>
                  </a:schemeClr>
                </a:solidFill>
                <a:latin typeface="Apple Chancery" charset="0"/>
                <a:ea typeface="Apple Chancery" charset="0"/>
                <a:cs typeface="Apple Chancery" charset="0"/>
              </a:rPr>
              <a:t>Straws with protective skin</a:t>
            </a:r>
            <a:endParaRPr lang="en-US" sz="2800" b="1" dirty="0" smtClean="0">
              <a:solidFill>
                <a:schemeClr val="accent6">
                  <a:lumMod val="75000"/>
                </a:schemeClr>
              </a:solidFill>
              <a:latin typeface="Apple Chancery" charset="0"/>
              <a:ea typeface="Apple Chancery" charset="0"/>
              <a:cs typeface="Apple Chancery" charset="0"/>
            </a:endParaRPr>
          </a:p>
          <a:p>
            <a:endParaRPr lang="en-US" sz="1600" dirty="0" smtClean="0">
              <a:solidFill>
                <a:schemeClr val="accent4">
                  <a:lumMod val="75000"/>
                </a:schemeClr>
              </a:solidFill>
            </a:endParaRPr>
          </a:p>
          <a:p>
            <a:endParaRPr lang="en-US" sz="1600" dirty="0">
              <a:solidFill>
                <a:schemeClr val="accent4">
                  <a:lumMod val="75000"/>
                </a:schemeClr>
              </a:solidFill>
            </a:endParaRPr>
          </a:p>
          <a:p>
            <a:pPr marL="342900" indent="-342900">
              <a:buFont typeface="Arial" charset="0"/>
              <a:buChar char="•"/>
            </a:pPr>
            <a:r>
              <a:rPr lang="en-US" sz="2000" dirty="0" smtClean="0">
                <a:solidFill>
                  <a:schemeClr val="accent6"/>
                </a:solidFill>
              </a:rPr>
              <a:t>Organic. </a:t>
            </a:r>
          </a:p>
          <a:p>
            <a:pPr marL="342900" indent="-342900">
              <a:buFont typeface="Arial" charset="0"/>
              <a:buChar char="•"/>
            </a:pPr>
            <a:r>
              <a:rPr lang="en-US" sz="2000" dirty="0" smtClean="0">
                <a:solidFill>
                  <a:schemeClr val="accent6"/>
                </a:solidFill>
              </a:rPr>
              <a:t>Sanitized. </a:t>
            </a:r>
          </a:p>
          <a:p>
            <a:pPr marL="342900" indent="-342900">
              <a:buFont typeface="Arial" charset="0"/>
              <a:buChar char="•"/>
            </a:pPr>
            <a:r>
              <a:rPr lang="en-US" sz="2000" dirty="0" err="1" smtClean="0">
                <a:solidFill>
                  <a:schemeClr val="accent6"/>
                </a:solidFill>
              </a:rPr>
              <a:t>Odourless</a:t>
            </a:r>
            <a:r>
              <a:rPr lang="en-US" sz="2000" dirty="0" smtClean="0">
                <a:solidFill>
                  <a:schemeClr val="accent6"/>
                </a:solidFill>
              </a:rPr>
              <a:t>  </a:t>
            </a:r>
          </a:p>
          <a:p>
            <a:pPr marL="342900" indent="-342900">
              <a:buFont typeface="Arial" charset="0"/>
              <a:buChar char="•"/>
            </a:pPr>
            <a:r>
              <a:rPr lang="en-US" sz="2000" dirty="0" smtClean="0">
                <a:solidFill>
                  <a:schemeClr val="accent6"/>
                </a:solidFill>
              </a:rPr>
              <a:t>No Dye. </a:t>
            </a:r>
          </a:p>
          <a:p>
            <a:pPr marL="342900" indent="-342900">
              <a:buFont typeface="Arial" charset="0"/>
              <a:buChar char="•"/>
            </a:pPr>
            <a:r>
              <a:rPr lang="en-US" sz="2000" dirty="0" smtClean="0">
                <a:solidFill>
                  <a:schemeClr val="accent6"/>
                </a:solidFill>
              </a:rPr>
              <a:t>No </a:t>
            </a:r>
            <a:r>
              <a:rPr lang="en-US" sz="2000" dirty="0" err="1" smtClean="0">
                <a:solidFill>
                  <a:schemeClr val="accent6"/>
                </a:solidFill>
              </a:rPr>
              <a:t>Colour</a:t>
            </a:r>
            <a:r>
              <a:rPr lang="en-US" sz="2000" dirty="0" smtClean="0">
                <a:solidFill>
                  <a:schemeClr val="accent6"/>
                </a:solidFill>
              </a:rPr>
              <a:t> </a:t>
            </a:r>
          </a:p>
          <a:p>
            <a:pPr marL="342900" indent="-342900">
              <a:buFont typeface="Arial" charset="0"/>
              <a:buChar char="•"/>
            </a:pPr>
            <a:r>
              <a:rPr lang="en-US" sz="2000" dirty="0" smtClean="0">
                <a:solidFill>
                  <a:schemeClr val="accent6"/>
                </a:solidFill>
              </a:rPr>
              <a:t>Non-toxic. </a:t>
            </a:r>
          </a:p>
          <a:p>
            <a:pPr marL="342900" indent="-342900">
              <a:buFont typeface="Arial" charset="0"/>
              <a:buChar char="•"/>
            </a:pPr>
            <a:r>
              <a:rPr lang="en-US" sz="2000" dirty="0" smtClean="0">
                <a:solidFill>
                  <a:schemeClr val="accent6"/>
                </a:solidFill>
              </a:rPr>
              <a:t>Long lasting</a:t>
            </a:r>
          </a:p>
          <a:p>
            <a:pPr marL="342900" indent="-342900">
              <a:buFont typeface="Arial" charset="0"/>
              <a:buChar char="•"/>
            </a:pPr>
            <a:r>
              <a:rPr lang="en-GB" sz="2000" dirty="0" err="1">
                <a:solidFill>
                  <a:srgbClr val="00B050"/>
                </a:solidFill>
              </a:rPr>
              <a:t>Beveled</a:t>
            </a:r>
            <a:r>
              <a:rPr lang="en-GB" sz="2000" dirty="0">
                <a:solidFill>
                  <a:srgbClr val="00B050"/>
                </a:solidFill>
              </a:rPr>
              <a:t> </a:t>
            </a:r>
            <a:r>
              <a:rPr lang="en-GB" sz="2000" dirty="0" smtClean="0">
                <a:solidFill>
                  <a:srgbClr val="00B050"/>
                </a:solidFill>
              </a:rPr>
              <a:t>edges</a:t>
            </a:r>
            <a:endParaRPr lang="en-US" sz="2000" dirty="0">
              <a:solidFill>
                <a:srgbClr val="00B050"/>
              </a:solidFill>
            </a:endParaRPr>
          </a:p>
        </p:txBody>
      </p:sp>
      <p:sp>
        <p:nvSpPr>
          <p:cNvPr id="9" name="TextBox 8"/>
          <p:cNvSpPr txBox="1"/>
          <p:nvPr/>
        </p:nvSpPr>
        <p:spPr>
          <a:xfrm>
            <a:off x="2541012" y="5924433"/>
            <a:ext cx="2943434" cy="707886"/>
          </a:xfrm>
          <a:prstGeom prst="rect">
            <a:avLst/>
          </a:prstGeom>
          <a:noFill/>
        </p:spPr>
        <p:txBody>
          <a:bodyPr wrap="none" rtlCol="0">
            <a:spAutoFit/>
          </a:bodyPr>
          <a:lstStyle/>
          <a:p>
            <a:pPr algn="ctr"/>
            <a:r>
              <a:rPr lang="en-US" sz="2000" i="1" dirty="0" smtClean="0"/>
              <a:t>Pack of </a:t>
            </a:r>
            <a:r>
              <a:rPr lang="en-US" sz="2000" i="1" smtClean="0"/>
              <a:t>12 </a:t>
            </a:r>
            <a:r>
              <a:rPr lang="en-US" sz="2000" i="1" smtClean="0"/>
              <a:t>/15 </a:t>
            </a:r>
            <a:endParaRPr lang="en-US" sz="2000" i="1" dirty="0" smtClean="0"/>
          </a:p>
          <a:p>
            <a:pPr algn="ctr"/>
            <a:r>
              <a:rPr lang="en-US" sz="2000" i="1" dirty="0" smtClean="0"/>
              <a:t>including 1 cleaning brush </a:t>
            </a:r>
            <a:endParaRPr lang="en-US" sz="2000" i="1" dirty="0"/>
          </a:p>
        </p:txBody>
      </p:sp>
      <p:sp>
        <p:nvSpPr>
          <p:cNvPr id="10" name="TextBox 9"/>
          <p:cNvSpPr txBox="1"/>
          <p:nvPr/>
        </p:nvSpPr>
        <p:spPr>
          <a:xfrm>
            <a:off x="9684167" y="6463042"/>
            <a:ext cx="2419958" cy="338554"/>
          </a:xfrm>
          <a:prstGeom prst="rect">
            <a:avLst/>
          </a:prstGeom>
          <a:noFill/>
        </p:spPr>
        <p:txBody>
          <a:bodyPr wrap="none" rtlCol="0">
            <a:spAutoFit/>
          </a:bodyPr>
          <a:lstStyle/>
          <a:p>
            <a:r>
              <a:rPr lang="en-US" sz="1600" dirty="0" err="1" smtClean="0"/>
              <a:t>info@udgamsolutions.com</a:t>
            </a:r>
            <a:endParaRPr lang="en-US" sz="1600" dirty="0"/>
          </a:p>
        </p:txBody>
      </p:sp>
      <p:pic>
        <p:nvPicPr>
          <p:cNvPr id="11" name="Picture 10" descr="ew Email Envelope Back Outlined Interface Symb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2434" y="6582016"/>
            <a:ext cx="308985" cy="1980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e result for bamboo straw cleaning brus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7215" y="4668090"/>
            <a:ext cx="1207992" cy="22315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663746" y="6180326"/>
            <a:ext cx="2398990" cy="338554"/>
          </a:xfrm>
          <a:prstGeom prst="rect">
            <a:avLst/>
          </a:prstGeom>
          <a:noFill/>
        </p:spPr>
        <p:txBody>
          <a:bodyPr wrap="none" rtlCol="0">
            <a:spAutoFit/>
          </a:bodyPr>
          <a:lstStyle/>
          <a:p>
            <a:r>
              <a:rPr lang="en-US" sz="1600" dirty="0" err="1" smtClean="0"/>
              <a:t>www.udgamsolutions.com</a:t>
            </a:r>
            <a:endParaRPr lang="en-US" sz="1600" dirty="0"/>
          </a:p>
        </p:txBody>
      </p:sp>
      <p:pic>
        <p:nvPicPr>
          <p:cNvPr id="1030" name="Picture 6" descr="mage result for symbol of we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72434" y="6217494"/>
            <a:ext cx="271760" cy="27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23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67" y="975155"/>
            <a:ext cx="10999574" cy="5672779"/>
          </a:xfrm>
        </p:spPr>
        <p:txBody>
          <a:bodyPr>
            <a:normAutofit lnSpcReduction="10000"/>
          </a:bodyPr>
          <a:lstStyle/>
          <a:p>
            <a:r>
              <a:rPr lang="en-GB" sz="1800" dirty="0" smtClean="0"/>
              <a:t>Millions </a:t>
            </a:r>
            <a:r>
              <a:rPr lang="en-GB" sz="1800" dirty="0"/>
              <a:t>of plastic straws are used all across the globe every single day. The scary part is: “If you were to connect all those straws together, they would measure two and a half times the circumference of the Earth” as these are not recycled. Plastic straws do not break down easily and either settle down at one place for years or, if they get in our waterways, ends up in our marine life.</a:t>
            </a:r>
          </a:p>
          <a:p>
            <a:r>
              <a:rPr lang="en-GB" sz="1800" dirty="0"/>
              <a:t>At Udgam we quickly realise that before we could effectively help people reduce their plastic consumption, we must get non-plastic alternatives to replace plastic which is used every-day.</a:t>
            </a:r>
          </a:p>
          <a:p>
            <a:r>
              <a:rPr lang="en-GB" sz="1800" dirty="0"/>
              <a:t>Here is yet another introduction by Udgam which is 100</a:t>
            </a:r>
            <a:r>
              <a:rPr lang="en-GB" sz="1800" dirty="0" smtClean="0"/>
              <a:t>%.</a:t>
            </a:r>
          </a:p>
          <a:p>
            <a:endParaRPr lang="en-GB" sz="1800" dirty="0"/>
          </a:p>
          <a:p>
            <a:r>
              <a:rPr lang="en-GB" sz="1800" dirty="0"/>
              <a:t>The drinking straws are 100% handmade from real whole bamboo stalks – nothing re-compressed or processed. They are washable and reusable. These are grown in India and crafted by locals. Are light in weight, durable and of course biodegradable. </a:t>
            </a:r>
          </a:p>
          <a:p>
            <a:r>
              <a:rPr lang="en-GB" sz="1800" dirty="0"/>
              <a:t>Soon after finishing these straws are treated with a blend of </a:t>
            </a:r>
            <a:r>
              <a:rPr lang="en-GB" sz="1800" i="1" dirty="0" err="1"/>
              <a:t>Azadirachta</a:t>
            </a:r>
            <a:r>
              <a:rPr lang="en-GB" sz="1800" i="1" dirty="0"/>
              <a:t> </a:t>
            </a:r>
            <a:r>
              <a:rPr lang="en-GB" sz="1800" i="1" dirty="0" err="1"/>
              <a:t>indica</a:t>
            </a:r>
            <a:r>
              <a:rPr lang="en-GB" sz="1800" dirty="0"/>
              <a:t> (Commonly called as Neem) and </a:t>
            </a:r>
            <a:r>
              <a:rPr lang="en-GB" sz="1800" dirty="0" smtClean="0"/>
              <a:t>salt.</a:t>
            </a:r>
            <a:endParaRPr lang="en-GB" sz="1800" dirty="0"/>
          </a:p>
          <a:p>
            <a:r>
              <a:rPr lang="en-GB" sz="1800" dirty="0" smtClean="0"/>
              <a:t>It </a:t>
            </a:r>
            <a:r>
              <a:rPr lang="en-GB" sz="1800" dirty="0"/>
              <a:t>is extremely easy to clean the straws and most common ways are : </a:t>
            </a:r>
            <a:r>
              <a:rPr lang="en-GB" sz="1800" dirty="0" err="1"/>
              <a:t>handwash</a:t>
            </a:r>
            <a:r>
              <a:rPr lang="en-GB" sz="1800" dirty="0"/>
              <a:t> with </a:t>
            </a:r>
            <a:r>
              <a:rPr lang="en-GB" sz="1800" dirty="0" err="1"/>
              <a:t>luke</a:t>
            </a:r>
            <a:r>
              <a:rPr lang="en-GB" sz="1800" dirty="0"/>
              <a:t> warm water, dis-infect in hot water after adding some vinegar and so many other ways to make them sanitized and odourless. We provide a Pipe cleaner with every pack. Stop buying toxic and polluting plastic straws again</a:t>
            </a:r>
            <a:r>
              <a:rPr lang="en-GB" sz="1800" dirty="0" smtClean="0"/>
              <a:t>.</a:t>
            </a:r>
          </a:p>
          <a:p>
            <a:r>
              <a:rPr lang="en-GB" sz="1800" dirty="0"/>
              <a:t>Treated with natural and food-grade elements</a:t>
            </a:r>
          </a:p>
          <a:p>
            <a:r>
              <a:rPr lang="en-GB" sz="1800" dirty="0" smtClean="0"/>
              <a:t>Comes </a:t>
            </a:r>
            <a:r>
              <a:rPr lang="en-GB" sz="1800" dirty="0"/>
              <a:t>in two size groups: 8-10 mm external </a:t>
            </a:r>
            <a:r>
              <a:rPr lang="en-GB" sz="1800" dirty="0" smtClean="0"/>
              <a:t>diameter </a:t>
            </a:r>
            <a:r>
              <a:rPr lang="en-GB" sz="1800" dirty="0"/>
              <a:t>and 10-13 mm external </a:t>
            </a:r>
            <a:r>
              <a:rPr lang="en-GB" sz="1800" dirty="0" smtClean="0"/>
              <a:t>diameter.</a:t>
            </a:r>
            <a:endParaRPr lang="en-GB" sz="1800" dirty="0"/>
          </a:p>
          <a:p>
            <a:r>
              <a:rPr lang="en-GB" sz="1800" dirty="0" smtClean="0"/>
              <a:t>Standard </a:t>
            </a:r>
            <a:r>
              <a:rPr lang="en-GB" sz="1800" dirty="0"/>
              <a:t>lengths available are 6, 8, and 10 </a:t>
            </a:r>
            <a:r>
              <a:rPr lang="en-GB" sz="1800" dirty="0" smtClean="0"/>
              <a:t>inches </a:t>
            </a:r>
            <a:endParaRPr lang="en-GB" sz="1800" dirty="0"/>
          </a:p>
          <a:p>
            <a:endParaRPr lang="en-GB"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600" dirty="0"/>
          </a:p>
        </p:txBody>
      </p:sp>
      <p:sp>
        <p:nvSpPr>
          <p:cNvPr id="12" name="Rectangle 11"/>
          <p:cNvSpPr/>
          <p:nvPr/>
        </p:nvSpPr>
        <p:spPr>
          <a:xfrm>
            <a:off x="640491" y="390379"/>
            <a:ext cx="10381736" cy="461665"/>
          </a:xfrm>
          <a:prstGeom prst="rect">
            <a:avLst/>
          </a:prstGeom>
        </p:spPr>
        <p:txBody>
          <a:bodyPr wrap="square">
            <a:spAutoFit/>
          </a:bodyPr>
          <a:lstStyle/>
          <a:p>
            <a:r>
              <a:rPr lang="en-US" sz="2400" b="1" dirty="0">
                <a:latin typeface="Apple Chancery" charset="0"/>
                <a:ea typeface="Apple Chancery" charset="0"/>
                <a:cs typeface="Apple Chancery" charset="0"/>
              </a:rPr>
              <a:t>100 % </a:t>
            </a:r>
            <a:r>
              <a:rPr lang="en-US" sz="2400" b="1" dirty="0">
                <a:solidFill>
                  <a:schemeClr val="accent6"/>
                </a:solidFill>
                <a:latin typeface="Apple Chancery" charset="0"/>
                <a:ea typeface="Apple Chancery" charset="0"/>
                <a:cs typeface="Apple Chancery" charset="0"/>
              </a:rPr>
              <a:t>Natural</a:t>
            </a:r>
            <a:r>
              <a:rPr lang="en-US" sz="2400" b="1" dirty="0">
                <a:latin typeface="Apple Chancery" charset="0"/>
                <a:ea typeface="Apple Chancery" charset="0"/>
                <a:cs typeface="Apple Chancery" charset="0"/>
              </a:rPr>
              <a:t> &amp; </a:t>
            </a:r>
            <a:r>
              <a:rPr lang="en-US" sz="2400" b="1" dirty="0">
                <a:solidFill>
                  <a:schemeClr val="accent6">
                    <a:lumMod val="60000"/>
                    <a:lumOff val="40000"/>
                  </a:schemeClr>
                </a:solidFill>
                <a:latin typeface="Apple Chancery" charset="0"/>
                <a:ea typeface="Apple Chancery" charset="0"/>
                <a:cs typeface="Apple Chancery" charset="0"/>
              </a:rPr>
              <a:t>Eco Friendly</a:t>
            </a:r>
            <a:r>
              <a:rPr lang="en-US" sz="2400" b="1" dirty="0">
                <a:solidFill>
                  <a:schemeClr val="accent2">
                    <a:lumMod val="75000"/>
                  </a:schemeClr>
                </a:solidFill>
                <a:latin typeface="Apple Chancery" charset="0"/>
                <a:ea typeface="Apple Chancery" charset="0"/>
                <a:cs typeface="Apple Chancery" charset="0"/>
              </a:rPr>
              <a:t> </a:t>
            </a:r>
            <a:r>
              <a:rPr lang="en-US" sz="2400" b="1" dirty="0">
                <a:solidFill>
                  <a:schemeClr val="accent6"/>
                </a:solidFill>
                <a:latin typeface="Apple Chancery" charset="0"/>
                <a:ea typeface="Apple Chancery" charset="0"/>
                <a:cs typeface="Apple Chancery" charset="0"/>
              </a:rPr>
              <a:t>Reusable </a:t>
            </a:r>
            <a:r>
              <a:rPr lang="en-US" sz="2400" b="1" dirty="0">
                <a:solidFill>
                  <a:schemeClr val="accent6">
                    <a:lumMod val="75000"/>
                  </a:schemeClr>
                </a:solidFill>
                <a:latin typeface="Apple Chancery" charset="0"/>
                <a:ea typeface="Apple Chancery" charset="0"/>
                <a:cs typeface="Apple Chancery" charset="0"/>
              </a:rPr>
              <a:t>Bamboo Straws</a:t>
            </a:r>
          </a:p>
        </p:txBody>
      </p:sp>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8122786" y="2506592"/>
            <a:ext cx="614302" cy="595605"/>
          </a:xfrm>
          <a:prstGeom prst="rect">
            <a:avLst/>
          </a:prstGeom>
          <a:noFill/>
          <a:ln>
            <a:noFill/>
          </a:ln>
        </p:spPr>
      </p:pic>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10164364" y="2506592"/>
            <a:ext cx="695007" cy="595605"/>
          </a:xfrm>
          <a:prstGeom prst="rect">
            <a:avLst/>
          </a:prstGeom>
          <a:noFill/>
          <a:ln>
            <a:noFill/>
          </a:ln>
        </p:spPr>
      </p:pic>
      <p:pic>
        <p:nvPicPr>
          <p:cNvPr id="21" name="Picture 20"/>
          <p:cNvPicPr/>
          <p:nvPr/>
        </p:nvPicPr>
        <p:blipFill>
          <a:blip r:embed="rId4">
            <a:extLst>
              <a:ext uri="{28A0092B-C50C-407E-A947-70E740481C1C}">
                <a14:useLocalDpi xmlns:a14="http://schemas.microsoft.com/office/drawing/2010/main" val="0"/>
              </a:ext>
            </a:extLst>
          </a:blip>
          <a:srcRect/>
          <a:stretch>
            <a:fillRect/>
          </a:stretch>
        </p:blipFill>
        <p:spPr bwMode="auto">
          <a:xfrm>
            <a:off x="8983362" y="2556010"/>
            <a:ext cx="877330" cy="546187"/>
          </a:xfrm>
          <a:prstGeom prst="rect">
            <a:avLst/>
          </a:prstGeom>
          <a:noFill/>
          <a:ln>
            <a:noFill/>
          </a:ln>
        </p:spPr>
      </p:pic>
    </p:spTree>
    <p:extLst>
      <p:ext uri="{BB962C8B-B14F-4D97-AF65-F5344CB8AC3E}">
        <p14:creationId xmlns:p14="http://schemas.microsoft.com/office/powerpoint/2010/main" val="226713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329</Words>
  <Application>Microsoft Macintosh PowerPoint</Application>
  <PresentationFormat>Widescreen</PresentationFormat>
  <Paragraphs>26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Apple Chancery</vt:lpstr>
      <vt:lpstr>Calibri</vt:lpstr>
      <vt:lpstr>Calibri Light</vt:lpstr>
      <vt:lpstr>Arial</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sunil kapoor</dc:creator>
  <cp:lastModifiedBy>sunil kapoor</cp:lastModifiedBy>
  <cp:revision>18</cp:revision>
  <dcterms:created xsi:type="dcterms:W3CDTF">2018-07-17T10:46:27Z</dcterms:created>
  <dcterms:modified xsi:type="dcterms:W3CDTF">2018-07-18T03:45:06Z</dcterms:modified>
</cp:coreProperties>
</file>